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64" r:id="rId4"/>
    <p:sldId id="258" r:id="rId5"/>
    <p:sldId id="262" r:id="rId6"/>
    <p:sldId id="265" r:id="rId7"/>
    <p:sldId id="260" r:id="rId8"/>
    <p:sldId id="259" r:id="rId9"/>
    <p:sldId id="268" r:id="rId10"/>
    <p:sldId id="263" r:id="rId11"/>
    <p:sldId id="26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66CC"/>
    <a:srgbClr val="33CCFF"/>
    <a:srgbClr val="66FFFF"/>
    <a:srgbClr val="000099"/>
    <a:srgbClr val="0080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7129F-29DF-4E2D-99FD-08E77CCB9C25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C1123-25FB-46FB-912F-529A5B69A4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C1123-25FB-46FB-912F-529A5B69A4F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2B98-7BE7-4B23-90BB-B1F7B5F656C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FB67-8AF6-4ED6-8396-BF2AC4C53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2B98-7BE7-4B23-90BB-B1F7B5F656C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FB67-8AF6-4ED6-8396-BF2AC4C53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2B98-7BE7-4B23-90BB-B1F7B5F656C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FB67-8AF6-4ED6-8396-BF2AC4C53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2B98-7BE7-4B23-90BB-B1F7B5F656C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FB67-8AF6-4ED6-8396-BF2AC4C53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2B98-7BE7-4B23-90BB-B1F7B5F656C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FB67-8AF6-4ED6-8396-BF2AC4C53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2B98-7BE7-4B23-90BB-B1F7B5F656C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FB67-8AF6-4ED6-8396-BF2AC4C53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2B98-7BE7-4B23-90BB-B1F7B5F656C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FB67-8AF6-4ED6-8396-BF2AC4C53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2B98-7BE7-4B23-90BB-B1F7B5F656C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FB67-8AF6-4ED6-8396-BF2AC4C53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2B98-7BE7-4B23-90BB-B1F7B5F656C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FB67-8AF6-4ED6-8396-BF2AC4C53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2B98-7BE7-4B23-90BB-B1F7B5F656C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FB67-8AF6-4ED6-8396-BF2AC4C53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2B98-7BE7-4B23-90BB-B1F7B5F656C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FB67-8AF6-4ED6-8396-BF2AC4C53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42B98-7BE7-4B23-90BB-B1F7B5F656C1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FB67-8AF6-4ED6-8396-BF2AC4C53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hyperlink" Target="http://my.opera.com/dialygovap/albums/showpic.dml?album=312134&amp;picture=459940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my.opera.com/dialygovap/albums/showpic.dml?album=312134&amp;picture=459943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</a:rPr>
              <a:t> 19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52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CÁC MỎ KHOÁNG SẢN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943894" y="3847306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0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rgbClr val="000099"/>
                </a:solidFill>
              </a:rPr>
              <a:t>1. </a:t>
            </a:r>
            <a:r>
              <a:rPr lang="en-US" sz="2000" b="1" dirty="0" err="1" smtClean="0">
                <a:solidFill>
                  <a:srgbClr val="000099"/>
                </a:solidFill>
              </a:rPr>
              <a:t>Các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</a:rPr>
              <a:t>mỏ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</a:rPr>
              <a:t>khoáng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</a:rPr>
              <a:t>sản</a:t>
            </a:r>
            <a:endParaRPr lang="en-US" sz="2000" b="1" dirty="0" smtClean="0">
              <a:solidFill>
                <a:srgbClr val="000099"/>
              </a:solidFill>
            </a:endParaRPr>
          </a:p>
          <a:p>
            <a:r>
              <a:rPr lang="pt-BR" sz="2000" b="1" dirty="0" smtClean="0"/>
              <a:t>a. Khái niệm: </a:t>
            </a:r>
            <a:endParaRPr lang="en-US" sz="2000" dirty="0" smtClean="0"/>
          </a:p>
          <a:p>
            <a:r>
              <a:rPr lang="pt-BR" sz="2000" dirty="0" smtClean="0"/>
              <a:t>- Khoáng sản: Là những khoáng vật và đá có ích được con người khai thác và sử dụng.</a:t>
            </a:r>
            <a:endParaRPr lang="en-US" sz="2000" dirty="0" smtClean="0"/>
          </a:p>
          <a:p>
            <a:r>
              <a:rPr lang="pt-BR" sz="2000" dirty="0" smtClean="0"/>
              <a:t>- Quặng: Là các nguyên tố hoá học tập trung với một tỉ lệ cao.</a:t>
            </a:r>
            <a:endParaRPr lang="en-US" sz="2000" dirty="0" smtClean="0"/>
          </a:p>
          <a:p>
            <a:r>
              <a:rPr lang="pt-BR" sz="2000" dirty="0" smtClean="0"/>
              <a:t>Vd: quặng sắt, quặng đồng, quặng bô xít... </a:t>
            </a:r>
            <a:endParaRPr lang="en-US" sz="2000" dirty="0" smtClean="0"/>
          </a:p>
          <a:p>
            <a:r>
              <a:rPr lang="pt-BR" sz="2000" b="1" dirty="0" smtClean="0"/>
              <a:t>b. Phân loại: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endParaRPr lang="en-US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s1579921_130520089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05200"/>
            <a:ext cx="4191000" cy="2895600"/>
          </a:xfrm>
          <a:prstGeom prst="rect">
            <a:avLst/>
          </a:prstGeom>
          <a:noFill/>
        </p:spPr>
      </p:pic>
      <p:pic>
        <p:nvPicPr>
          <p:cNvPr id="5" name="Picture 4" descr="10951459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4191000" cy="2819400"/>
          </a:xfrm>
          <a:prstGeom prst="rect">
            <a:avLst/>
          </a:prstGeom>
        </p:spPr>
      </p:pic>
      <p:pic>
        <p:nvPicPr>
          <p:cNvPr id="6" name="Picture 5" descr="bh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505200"/>
            <a:ext cx="4114800" cy="289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2971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Cứu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vi-VN" b="1" dirty="0" smtClean="0"/>
              <a:t>ười</a:t>
            </a:r>
            <a:r>
              <a:rPr lang="en-US" b="1" dirty="0" smtClean="0"/>
              <a:t> </a:t>
            </a:r>
            <a:r>
              <a:rPr lang="en-US" b="1" dirty="0" err="1" smtClean="0"/>
              <a:t>bị</a:t>
            </a:r>
            <a:r>
              <a:rPr lang="en-US" b="1" dirty="0" smtClean="0"/>
              <a:t> </a:t>
            </a:r>
            <a:r>
              <a:rPr lang="en-US" b="1" dirty="0" err="1" smtClean="0"/>
              <a:t>th</a:t>
            </a:r>
            <a:r>
              <a:rPr lang="vi-VN" b="1" dirty="0" smtClean="0"/>
              <a:t>ươ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smtClean="0"/>
              <a:t>do </a:t>
            </a:r>
            <a:r>
              <a:rPr lang="en-US" b="1" dirty="0" err="1" smtClean="0"/>
              <a:t>sập</a:t>
            </a:r>
            <a:r>
              <a:rPr lang="en-US" b="1" dirty="0" smtClean="0"/>
              <a:t> </a:t>
            </a:r>
            <a:r>
              <a:rPr lang="en-US" b="1" dirty="0" err="1" smtClean="0"/>
              <a:t>hầm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64124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Bãi</a:t>
            </a:r>
            <a:r>
              <a:rPr lang="en-US" b="1" dirty="0" smtClean="0"/>
              <a:t> </a:t>
            </a:r>
            <a:r>
              <a:rPr lang="vi-VN" b="1" dirty="0" smtClean="0"/>
              <a:t>đất</a:t>
            </a:r>
            <a:r>
              <a:rPr lang="en-US" b="1" dirty="0" smtClean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 </a:t>
            </a:r>
            <a:r>
              <a:rPr lang="en-US" b="1" dirty="0" err="1" smtClean="0"/>
              <a:t>khi</a:t>
            </a:r>
            <a:r>
              <a:rPr lang="en-US" b="1" dirty="0" smtClean="0"/>
              <a:t> </a:t>
            </a:r>
            <a:r>
              <a:rPr lang="en-US" b="1" dirty="0" err="1" smtClean="0"/>
              <a:t>khai</a:t>
            </a:r>
            <a:r>
              <a:rPr lang="en-US" b="1" dirty="0" smtClean="0"/>
              <a:t> </a:t>
            </a:r>
            <a:r>
              <a:rPr lang="en-US" b="1" dirty="0" err="1" smtClean="0"/>
              <a:t>thác</a:t>
            </a:r>
            <a:r>
              <a:rPr lang="en-US" b="1" dirty="0" smtClean="0"/>
              <a:t> </a:t>
            </a:r>
            <a:r>
              <a:rPr lang="en-US" b="1" dirty="0" err="1" smtClean="0"/>
              <a:t>vàng</a:t>
            </a:r>
            <a:endParaRPr lang="en-US" b="1" dirty="0"/>
          </a:p>
        </p:txBody>
      </p:sp>
      <p:pic>
        <p:nvPicPr>
          <p:cNvPr id="11" name="Picture 10" descr="khai thacva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52400"/>
            <a:ext cx="4076700" cy="281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9200" y="2971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Khai</a:t>
            </a:r>
            <a:r>
              <a:rPr lang="en-US" b="1" dirty="0" smtClean="0"/>
              <a:t> </a:t>
            </a:r>
            <a:r>
              <a:rPr lang="en-US" b="1" dirty="0" err="1" smtClean="0"/>
              <a:t>thác</a:t>
            </a:r>
            <a:r>
              <a:rPr lang="en-US" b="1" dirty="0" smtClean="0"/>
              <a:t> </a:t>
            </a:r>
            <a:r>
              <a:rPr lang="en-US" b="1" dirty="0" err="1" smtClean="0"/>
              <a:t>vàng</a:t>
            </a:r>
            <a:r>
              <a:rPr lang="en-US" b="1" dirty="0" smtClean="0"/>
              <a:t> </a:t>
            </a:r>
            <a:r>
              <a:rPr lang="en-US" b="1" dirty="0" err="1" smtClean="0"/>
              <a:t>trái</a:t>
            </a:r>
            <a:r>
              <a:rPr lang="en-US" b="1" dirty="0" smtClean="0"/>
              <a:t> </a:t>
            </a:r>
            <a:r>
              <a:rPr lang="en-US" b="1" dirty="0" err="1" smtClean="0"/>
              <a:t>phép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6400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Ô </a:t>
            </a:r>
            <a:r>
              <a:rPr lang="en-US" b="1" dirty="0" err="1" smtClean="0"/>
              <a:t>nhiễm</a:t>
            </a:r>
            <a:r>
              <a:rPr lang="en-US" b="1" dirty="0" smtClean="0"/>
              <a:t> </a:t>
            </a:r>
            <a:r>
              <a:rPr lang="en-US" b="1" dirty="0" err="1" smtClean="0"/>
              <a:t>môi</a:t>
            </a:r>
            <a:r>
              <a:rPr lang="en-US" b="1" dirty="0" smtClean="0"/>
              <a:t> </a:t>
            </a:r>
            <a:r>
              <a:rPr lang="en-US" b="1" dirty="0" err="1" smtClean="0"/>
              <a:t>tr</a:t>
            </a:r>
            <a:r>
              <a:rPr lang="vi-VN" b="1" dirty="0" smtClean="0"/>
              <a:t>ường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9800" y="5334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CC"/>
                </a:solidFill>
              </a:rPr>
              <a:t>Sơ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đồ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các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loại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khoáng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sản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67000" y="1143000"/>
            <a:ext cx="4191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200" b="1" dirty="0" err="1">
                <a:solidFill>
                  <a:srgbClr val="FF0000"/>
                </a:solidFill>
              </a:rPr>
              <a:t>Các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loại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khoáng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sản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2438400"/>
            <a:ext cx="21336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81400" y="2438400"/>
            <a:ext cx="21336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705600" y="2438400"/>
            <a:ext cx="21336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Phi </a:t>
            </a:r>
            <a:r>
              <a:rPr lang="en-US" sz="2000" b="1" dirty="0" err="1"/>
              <a:t>kim</a:t>
            </a:r>
            <a:r>
              <a:rPr lang="en-US" sz="2000" b="1" dirty="0"/>
              <a:t> </a:t>
            </a:r>
            <a:r>
              <a:rPr lang="en-US" sz="2000" b="1" dirty="0" err="1"/>
              <a:t>loại</a:t>
            </a:r>
            <a:endParaRPr lang="en-US" sz="2000" b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67000" y="3276600"/>
            <a:ext cx="16002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876800" y="3276600"/>
            <a:ext cx="16002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KL </a:t>
            </a:r>
            <a:r>
              <a:rPr lang="en-US" sz="2000" b="1" dirty="0" err="1" smtClean="0"/>
              <a:t>màu</a:t>
            </a:r>
            <a:endParaRPr lang="en-US" sz="2000" b="1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2400" y="3352800"/>
            <a:ext cx="2133600" cy="990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/>
              <a:t>Than, </a:t>
            </a:r>
            <a:r>
              <a:rPr lang="en-US" sz="2000" dirty="0" err="1"/>
              <a:t>dầu</a:t>
            </a:r>
            <a:r>
              <a:rPr lang="en-US" sz="2000" dirty="0"/>
              <a:t> </a:t>
            </a:r>
            <a:r>
              <a:rPr lang="en-US" sz="2000" dirty="0" err="1"/>
              <a:t>mỏ</a:t>
            </a:r>
            <a:r>
              <a:rPr lang="en-US" sz="2000" dirty="0"/>
              <a:t>, </a:t>
            </a:r>
          </a:p>
          <a:p>
            <a:pPr algn="ctr">
              <a:defRPr/>
            </a:pPr>
            <a:r>
              <a:rPr lang="en-US" sz="2000" dirty="0" err="1"/>
              <a:t>khí</a:t>
            </a:r>
            <a:r>
              <a:rPr lang="en-US" sz="2000" dirty="0"/>
              <a:t> </a:t>
            </a:r>
            <a:r>
              <a:rPr lang="en-US" sz="2000" dirty="0" err="1"/>
              <a:t>đốt</a:t>
            </a:r>
            <a:r>
              <a:rPr lang="en-US" sz="2000" dirty="0"/>
              <a:t>,…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781800" y="3352800"/>
            <a:ext cx="21336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b="1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5257800"/>
            <a:ext cx="22860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 b="1" dirty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876800" y="3886200"/>
            <a:ext cx="16002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b="1" dirty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667000" y="5257800"/>
            <a:ext cx="35814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2000" b="1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629400" y="5257800"/>
            <a:ext cx="25146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bón</a:t>
            </a:r>
            <a:r>
              <a:rPr lang="en-US" sz="2000" dirty="0"/>
              <a:t>, </a:t>
            </a:r>
          </a:p>
          <a:p>
            <a:pPr algn="ctr">
              <a:defRPr/>
            </a:pP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gốm</a:t>
            </a:r>
            <a:r>
              <a:rPr lang="en-US" sz="2000" dirty="0"/>
              <a:t> ,</a:t>
            </a:r>
            <a:r>
              <a:rPr lang="en-US" sz="2000" dirty="0" err="1"/>
              <a:t>sứ</a:t>
            </a:r>
            <a:r>
              <a:rPr lang="en-US" sz="2000" dirty="0"/>
              <a:t>, </a:t>
            </a:r>
          </a:p>
          <a:p>
            <a:pPr algn="ctr">
              <a:defRPr/>
            </a:pP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endParaRPr lang="en-US" sz="2000" dirty="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1447800" y="1600200"/>
            <a:ext cx="3200400" cy="838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648200" y="1600200"/>
            <a:ext cx="0" cy="838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648200" y="1600200"/>
            <a:ext cx="3200400" cy="838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219200" y="2895600"/>
            <a:ext cx="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1219200" y="4343400"/>
            <a:ext cx="0" cy="914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3276600" y="2895600"/>
            <a:ext cx="12954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572000" y="2895600"/>
            <a:ext cx="12192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7848600" y="2895600"/>
            <a:ext cx="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505200" y="4800600"/>
            <a:ext cx="114300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4724400" y="4800600"/>
            <a:ext cx="99060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772400" y="4267200"/>
            <a:ext cx="0" cy="1066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667000" y="3886200"/>
            <a:ext cx="16002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b="1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tập</a:t>
            </a:r>
            <a:r>
              <a:rPr lang="en-US" sz="2400" b="1" u="sng" dirty="0" smtClean="0">
                <a:solidFill>
                  <a:srgbClr val="FF0000"/>
                </a:solidFill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sau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9800" y="4572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</a:rPr>
              <a:t>Sơ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đồ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các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loại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khoáng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sản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67000" y="1066800"/>
            <a:ext cx="4191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Các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loại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khoáng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sản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2362200"/>
            <a:ext cx="21336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lượng</a:t>
            </a:r>
            <a:endParaRPr lang="en-US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81400" y="2362200"/>
            <a:ext cx="21336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/>
              <a:t>Kim </a:t>
            </a:r>
            <a:r>
              <a:rPr lang="en-US" b="1" dirty="0" err="1"/>
              <a:t>loại</a:t>
            </a:r>
            <a:endParaRPr lang="en-US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705600" y="2362200"/>
            <a:ext cx="21336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/>
              <a:t>Phi </a:t>
            </a:r>
            <a:r>
              <a:rPr lang="en-US" b="1" dirty="0" err="1"/>
              <a:t>kim</a:t>
            </a:r>
            <a:r>
              <a:rPr lang="en-US" b="1" dirty="0"/>
              <a:t> </a:t>
            </a:r>
            <a:r>
              <a:rPr lang="en-US" b="1" dirty="0" err="1"/>
              <a:t>loại</a:t>
            </a:r>
            <a:endParaRPr lang="en-US" b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67000" y="3200400"/>
            <a:ext cx="16002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KL </a:t>
            </a:r>
            <a:r>
              <a:rPr lang="vi-VN" b="1" dirty="0" smtClean="0"/>
              <a:t>đ</a:t>
            </a:r>
            <a:r>
              <a:rPr lang="en-US" b="1" dirty="0" smtClean="0"/>
              <a:t>en</a:t>
            </a:r>
            <a:endParaRPr lang="en-US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876800" y="3200400"/>
            <a:ext cx="16002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KL </a:t>
            </a:r>
            <a:r>
              <a:rPr lang="en-US" b="1" dirty="0" err="1" smtClean="0"/>
              <a:t>màu</a:t>
            </a:r>
            <a:endParaRPr lang="en-US" b="1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2400" y="3276600"/>
            <a:ext cx="2133600" cy="990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Than, </a:t>
            </a:r>
            <a:r>
              <a:rPr lang="en-US" sz="2000" dirty="0" err="1"/>
              <a:t>dầu</a:t>
            </a:r>
            <a:r>
              <a:rPr lang="en-US" sz="2000" dirty="0"/>
              <a:t> </a:t>
            </a:r>
            <a:r>
              <a:rPr lang="en-US" sz="2000" dirty="0" err="1"/>
              <a:t>mỏ</a:t>
            </a:r>
            <a:r>
              <a:rPr lang="en-US" sz="2000" dirty="0"/>
              <a:t>, </a:t>
            </a:r>
          </a:p>
          <a:p>
            <a:pPr algn="ctr"/>
            <a:r>
              <a:rPr lang="en-US" sz="2000" dirty="0" err="1"/>
              <a:t>khí</a:t>
            </a:r>
            <a:r>
              <a:rPr lang="en-US" sz="2000" dirty="0"/>
              <a:t> </a:t>
            </a:r>
            <a:r>
              <a:rPr lang="en-US" sz="2000" dirty="0" err="1"/>
              <a:t>đốt</a:t>
            </a:r>
            <a:r>
              <a:rPr lang="en-US" sz="2000" dirty="0"/>
              <a:t>,…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781800" y="3276600"/>
            <a:ext cx="21336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/>
              <a:t>Muối</a:t>
            </a:r>
            <a:r>
              <a:rPr lang="en-US" sz="2000" dirty="0"/>
              <a:t> </a:t>
            </a:r>
            <a:r>
              <a:rPr lang="en-US" sz="2000" dirty="0" err="1"/>
              <a:t>mỏ</a:t>
            </a:r>
            <a:r>
              <a:rPr lang="en-US" sz="2000" dirty="0"/>
              <a:t>, </a:t>
            </a:r>
            <a:r>
              <a:rPr lang="en-US" sz="2000" dirty="0" err="1"/>
              <a:t>apatit</a:t>
            </a:r>
            <a:r>
              <a:rPr lang="en-US" sz="2000" dirty="0"/>
              <a:t>,</a:t>
            </a:r>
          </a:p>
          <a:p>
            <a:pPr algn="ctr"/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 </a:t>
            </a:r>
            <a:r>
              <a:rPr lang="en-US" sz="2000" dirty="0" err="1"/>
              <a:t>vôi</a:t>
            </a:r>
            <a:r>
              <a:rPr lang="en-US" sz="2000" smtClean="0"/>
              <a:t>, cát</a:t>
            </a:r>
            <a:endParaRPr lang="en-US" sz="200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6200" y="5105400"/>
            <a:ext cx="22860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endParaRPr lang="en-US" sz="2000" dirty="0"/>
          </a:p>
          <a:p>
            <a:pPr algn="ctr"/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,</a:t>
            </a:r>
          </a:p>
          <a:p>
            <a:pPr algn="ctr"/>
            <a:r>
              <a:rPr lang="en-US" sz="2000" dirty="0"/>
              <a:t> </a:t>
            </a:r>
            <a:r>
              <a:rPr lang="en-US" sz="2000" dirty="0" err="1"/>
              <a:t>hoá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endParaRPr lang="en-US" sz="2000" dirty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876800" y="3810000"/>
            <a:ext cx="16002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/>
              <a:t>Đồng</a:t>
            </a:r>
            <a:r>
              <a:rPr lang="en-US" sz="2000" dirty="0"/>
              <a:t> ,</a:t>
            </a:r>
            <a:r>
              <a:rPr lang="en-US" sz="2000" dirty="0" err="1"/>
              <a:t>chì</a:t>
            </a:r>
            <a:r>
              <a:rPr lang="en-US" sz="2000" dirty="0"/>
              <a:t>, </a:t>
            </a:r>
          </a:p>
          <a:p>
            <a:pPr algn="ctr"/>
            <a:r>
              <a:rPr lang="en-US" sz="2000" dirty="0" err="1"/>
              <a:t>kẽm,vàng</a:t>
            </a:r>
            <a:r>
              <a:rPr lang="en-US" sz="2000" dirty="0"/>
              <a:t>…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667000" y="5181600"/>
            <a:ext cx="35814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</a:t>
            </a:r>
            <a:r>
              <a:rPr lang="en-US" sz="2000" dirty="0" err="1"/>
              <a:t>luyện</a:t>
            </a:r>
            <a:r>
              <a:rPr lang="en-US" sz="2000" dirty="0"/>
              <a:t> </a:t>
            </a:r>
            <a:r>
              <a:rPr lang="en-US" sz="2000" dirty="0" err="1"/>
              <a:t>kimđen</a:t>
            </a:r>
            <a:r>
              <a:rPr lang="en-US" sz="2000" dirty="0"/>
              <a:t>, </a:t>
            </a:r>
          </a:p>
          <a:p>
            <a:pPr algn="ctr"/>
            <a:r>
              <a:rPr lang="en-US" sz="2000" dirty="0"/>
              <a:t>CN </a:t>
            </a:r>
            <a:r>
              <a:rPr lang="en-US" sz="2000" dirty="0" err="1"/>
              <a:t>luyện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,</a:t>
            </a:r>
          </a:p>
          <a:p>
            <a:pPr algn="ctr"/>
            <a:r>
              <a:rPr lang="en-US" sz="2000" dirty="0"/>
              <a:t>-&gt;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gang </a:t>
            </a:r>
            <a:r>
              <a:rPr lang="en-US" sz="2000" dirty="0" err="1"/>
              <a:t>thép</a:t>
            </a:r>
            <a:endParaRPr lang="en-US" sz="2000" dirty="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477000" y="5181600"/>
            <a:ext cx="25146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bón</a:t>
            </a:r>
            <a:r>
              <a:rPr lang="en-US" sz="2000" dirty="0"/>
              <a:t>, </a:t>
            </a:r>
          </a:p>
          <a:p>
            <a:pPr algn="ctr"/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gốm</a:t>
            </a:r>
            <a:r>
              <a:rPr lang="en-US" sz="2000" dirty="0"/>
              <a:t> ,</a:t>
            </a:r>
            <a:r>
              <a:rPr lang="en-US" sz="2000" dirty="0" err="1"/>
              <a:t>sứ</a:t>
            </a:r>
            <a:r>
              <a:rPr lang="en-US" sz="2000" dirty="0"/>
              <a:t>, </a:t>
            </a:r>
          </a:p>
          <a:p>
            <a:pPr algn="ctr"/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endParaRPr lang="en-US" sz="2000" dirty="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1447800" y="1524000"/>
            <a:ext cx="3200400" cy="838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648200" y="1524000"/>
            <a:ext cx="0" cy="838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648200" y="1524000"/>
            <a:ext cx="3200400" cy="838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219200" y="2819400"/>
            <a:ext cx="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1219200" y="4267200"/>
            <a:ext cx="0" cy="914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3276600" y="2819400"/>
            <a:ext cx="12954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572000" y="2819400"/>
            <a:ext cx="12192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7848600" y="2819400"/>
            <a:ext cx="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505200" y="4724400"/>
            <a:ext cx="114300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4724400" y="4724400"/>
            <a:ext cx="99060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772400" y="4191000"/>
            <a:ext cx="0" cy="1066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667000" y="3810000"/>
            <a:ext cx="16002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/>
              <a:t>Mangan</a:t>
            </a:r>
            <a:r>
              <a:rPr lang="en-US" sz="2000" dirty="0"/>
              <a:t>,</a:t>
            </a:r>
          </a:p>
          <a:p>
            <a:pPr algn="ctr"/>
            <a:r>
              <a:rPr lang="en-US" sz="2000" dirty="0"/>
              <a:t>titan, </a:t>
            </a:r>
            <a:r>
              <a:rPr lang="en-US" sz="2000" dirty="0" err="1"/>
              <a:t>sắt</a:t>
            </a:r>
            <a:r>
              <a:rPr lang="en-US" sz="2000" dirty="0"/>
              <a:t>…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tập</a:t>
            </a:r>
            <a:r>
              <a:rPr lang="en-US" sz="2400" b="1" u="sng" dirty="0" smtClean="0">
                <a:solidFill>
                  <a:srgbClr val="FF0000"/>
                </a:solidFill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sau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AN LOAI KHOANG SAN"/>
          <p:cNvPicPr>
            <a:picLocks noChangeAspect="1" noChangeArrowheads="1"/>
          </p:cNvPicPr>
          <p:nvPr/>
        </p:nvPicPr>
        <p:blipFill>
          <a:blip r:embed="rId2">
            <a:lum bright="-12000" contrast="36000"/>
          </a:blip>
          <a:srcRect l="984" t="1640" r="1599" b="3246"/>
          <a:stretch>
            <a:fillRect/>
          </a:stretch>
        </p:blipFill>
        <p:spPr bwMode="auto">
          <a:xfrm>
            <a:off x="0" y="762000"/>
            <a:ext cx="9144000" cy="3886200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7800" y="228600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entur" pitchFamily="2" charset="0"/>
              </a:rPr>
              <a:t>Baûng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entur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entur" pitchFamily="2" charset="0"/>
              </a:rPr>
              <a:t>phaân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entur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entur" pitchFamily="2" charset="0"/>
              </a:rPr>
              <a:t>loaïi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entur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entur" pitchFamily="2" charset="0"/>
              </a:rPr>
              <a:t>caùc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entur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entur" pitchFamily="2" charset="0"/>
              </a:rPr>
              <a:t>khoaùng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entur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entur" pitchFamily="2" charset="0"/>
              </a:rPr>
              <a:t>saûn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entur" pitchFamily="2" charset="0"/>
              </a:rPr>
              <a:t>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876800" y="4724400"/>
            <a:ext cx="4267200" cy="1905000"/>
          </a:xfrm>
          <a:prstGeom prst="wedgeEllipseCallout">
            <a:avLst>
              <a:gd name="adj1" fmla="val -70885"/>
              <a:gd name="adj2" fmla="val -3276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Khoáng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thành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mấy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nhóm</a:t>
            </a:r>
            <a:r>
              <a:rPr lang="en-US" sz="2000" b="1" dirty="0" smtClean="0"/>
              <a:t>? C</a:t>
            </a:r>
            <a:r>
              <a:rPr lang="vi-VN" sz="2000" b="1" dirty="0" smtClean="0"/>
              <a:t>ă</a:t>
            </a:r>
            <a:r>
              <a:rPr lang="en-US" sz="2000" b="1" dirty="0" smtClean="0"/>
              <a:t>n </a:t>
            </a:r>
            <a:r>
              <a:rPr lang="en-US" sz="2000" b="1" dirty="0" err="1" smtClean="0"/>
              <a:t>cứ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vào</a:t>
            </a:r>
            <a:r>
              <a:rPr lang="en-US" sz="2000" b="1" dirty="0" smtClean="0"/>
              <a:t> </a:t>
            </a:r>
            <a:r>
              <a:rPr lang="vi-VN" sz="2000" b="1" dirty="0" smtClean="0"/>
              <a:t>đâ</a:t>
            </a:r>
            <a:r>
              <a:rPr lang="en-US" sz="2000" b="1" dirty="0" smtClean="0"/>
              <a:t>u </a:t>
            </a:r>
            <a:r>
              <a:rPr lang="vi-VN" sz="2000" b="1" dirty="0" smtClean="0"/>
              <a:t>để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loại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5" name="Oval Callout 4"/>
          <p:cNvSpPr/>
          <p:nvPr/>
        </p:nvSpPr>
        <p:spPr>
          <a:xfrm>
            <a:off x="4876800" y="4953000"/>
            <a:ext cx="4267200" cy="1905000"/>
          </a:xfrm>
          <a:prstGeom prst="wedgeEllipseCallout">
            <a:avLst>
              <a:gd name="adj1" fmla="val -52505"/>
              <a:gd name="adj2" fmla="val -61562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Trình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bày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công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dụng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từng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nhóm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dụ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</a:rPr>
              <a:t> 19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52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CÁC MỎ KHOÁNG SẢN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943894" y="3847306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0"/>
            <a:ext cx="495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rgbClr val="000099"/>
                </a:solidFill>
              </a:rPr>
              <a:t>1. </a:t>
            </a:r>
            <a:r>
              <a:rPr lang="en-US" sz="2000" b="1" dirty="0" err="1" smtClean="0">
                <a:solidFill>
                  <a:srgbClr val="000099"/>
                </a:solidFill>
              </a:rPr>
              <a:t>Các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</a:rPr>
              <a:t>mỏ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</a:rPr>
              <a:t>khoáng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</a:rPr>
              <a:t>sản</a:t>
            </a:r>
            <a:endParaRPr lang="en-US" sz="2000" b="1" dirty="0" smtClean="0">
              <a:solidFill>
                <a:srgbClr val="000099"/>
              </a:solidFill>
            </a:endParaRPr>
          </a:p>
          <a:p>
            <a:r>
              <a:rPr lang="pt-BR" sz="2000" b="1" dirty="0" smtClean="0"/>
              <a:t>a. Khái niệm: </a:t>
            </a:r>
            <a:endParaRPr lang="en-US" sz="2000" dirty="0" smtClean="0"/>
          </a:p>
          <a:p>
            <a:r>
              <a:rPr lang="pt-BR" sz="2000" dirty="0" smtClean="0"/>
              <a:t>- Khoáng sản: Là những khoáng vật và đá có ích được con người khai thác và sử dụng.</a:t>
            </a:r>
            <a:endParaRPr lang="en-US" sz="2000" dirty="0" smtClean="0"/>
          </a:p>
          <a:p>
            <a:r>
              <a:rPr lang="pt-BR" sz="2000" dirty="0" smtClean="0"/>
              <a:t>- Quặng: Là các nguyên tố hoá học tập trung với một tỉ lệ cao.</a:t>
            </a:r>
            <a:endParaRPr lang="en-US" sz="2000" dirty="0" smtClean="0"/>
          </a:p>
          <a:p>
            <a:r>
              <a:rPr lang="pt-BR" sz="2000" dirty="0" smtClean="0"/>
              <a:t>Vd: quặng sắt, quặng đồng, quặng bô xít... </a:t>
            </a:r>
            <a:endParaRPr lang="en-US" sz="2000" dirty="0" smtClean="0"/>
          </a:p>
          <a:p>
            <a:r>
              <a:rPr lang="pt-BR" sz="2000" b="1" dirty="0" smtClean="0"/>
              <a:t>b. Phân loại: </a:t>
            </a:r>
            <a:r>
              <a:rPr lang="pt-BR" sz="2000" dirty="0" smtClean="0"/>
              <a:t>Dựa vào tính chất và công dụng phân thành 3 loại:</a:t>
            </a:r>
            <a:endParaRPr lang="en-US" sz="2000" dirty="0" smtClean="0"/>
          </a:p>
          <a:p>
            <a:r>
              <a:rPr lang="pt-BR" sz="2000" dirty="0" smtClean="0"/>
              <a:t>- Khoáng sản năng lượng (nguyên liệu): than, dầu mỏ, khí đốt.</a:t>
            </a:r>
            <a:endParaRPr lang="en-US" sz="2000" dirty="0" smtClean="0"/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Khoáng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: </a:t>
            </a:r>
            <a:r>
              <a:rPr lang="en-US" sz="2000" dirty="0" err="1" smtClean="0"/>
              <a:t>sắt</a:t>
            </a:r>
            <a:r>
              <a:rPr lang="en-US" sz="2000" dirty="0" smtClean="0"/>
              <a:t>,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, </a:t>
            </a:r>
            <a:r>
              <a:rPr lang="en-US" sz="2000" dirty="0" err="1" smtClean="0"/>
              <a:t>chỡ</a:t>
            </a:r>
            <a:r>
              <a:rPr lang="en-US" sz="2000" dirty="0" smtClean="0"/>
              <a:t>, </a:t>
            </a:r>
            <a:r>
              <a:rPr lang="en-US" sz="2000" dirty="0" err="1" smtClean="0"/>
              <a:t>kẽm</a:t>
            </a:r>
            <a:r>
              <a:rPr lang="en-US" sz="2000" dirty="0" smtClean="0"/>
              <a:t>, </a:t>
            </a:r>
            <a:r>
              <a:rPr lang="en-US" sz="2000" dirty="0" err="1" smtClean="0"/>
              <a:t>thiếc</a:t>
            </a:r>
            <a:r>
              <a:rPr lang="en-US" sz="2000" dirty="0" smtClean="0"/>
              <a:t>, </a:t>
            </a:r>
            <a:r>
              <a:rPr lang="en-US" sz="2000" dirty="0" err="1" smtClean="0"/>
              <a:t>vàng</a:t>
            </a:r>
            <a:r>
              <a:rPr lang="en-US" sz="2000" dirty="0" smtClean="0"/>
              <a:t>, </a:t>
            </a:r>
            <a:r>
              <a:rPr lang="en-US" sz="2000" dirty="0" err="1" smtClean="0"/>
              <a:t>bạc</a:t>
            </a:r>
            <a:r>
              <a:rPr lang="en-US" sz="2000" dirty="0" smtClean="0"/>
              <a:t>, </a:t>
            </a:r>
            <a:r>
              <a:rPr lang="en-US" sz="2000" dirty="0" err="1" smtClean="0"/>
              <a:t>bô</a:t>
            </a:r>
            <a:r>
              <a:rPr lang="en-US" sz="2000" dirty="0" smtClean="0"/>
              <a:t> </a:t>
            </a:r>
            <a:r>
              <a:rPr lang="en-US" sz="2000" dirty="0" err="1" smtClean="0"/>
              <a:t>xít</a:t>
            </a:r>
            <a:r>
              <a:rPr lang="en-US" sz="2000" dirty="0" smtClean="0"/>
              <a:t> ...</a:t>
            </a:r>
          </a:p>
          <a:p>
            <a:pPr>
              <a:buFontTx/>
              <a:buChar char="-"/>
            </a:pPr>
            <a:r>
              <a:rPr lang="pt-BR" sz="2000" dirty="0" smtClean="0"/>
              <a:t>Khoáng sản phi kim loại: muối mỏ, apatít, đá vôi, sét, nước khoáng...</a:t>
            </a:r>
            <a:r>
              <a:rPr lang="pt-BR" sz="2000" b="1" dirty="0" smtClean="0"/>
              <a:t> </a:t>
            </a:r>
            <a:endParaRPr lang="en-US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Địa chất - ad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dat_hiem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472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334000" y="2833688"/>
            <a:ext cx="3505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Quặng Mica</a:t>
            </a:r>
          </a:p>
        </p:txBody>
      </p:sp>
      <p:pic>
        <p:nvPicPr>
          <p:cNvPr id="25613" name="Picture 13" descr="Quang Mi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0"/>
            <a:ext cx="4419600" cy="2895600"/>
          </a:xfrm>
          <a:prstGeom prst="rect">
            <a:avLst/>
          </a:prstGeom>
          <a:noFill/>
        </p:spPr>
      </p:pic>
      <p:pic>
        <p:nvPicPr>
          <p:cNvPr id="25614" name="Picture 14" descr="Quang sa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352800"/>
            <a:ext cx="4495800" cy="3048000"/>
          </a:xfrm>
          <a:prstGeom prst="rect">
            <a:avLst/>
          </a:prstGeom>
          <a:noFill/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295400" y="2833688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Quặng Than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715000" y="6338888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Quặng Sắt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066800" y="6338888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Quặng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-18000" contrast="30000"/>
          </a:blip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3894138" y="2743200"/>
            <a:ext cx="2887662" cy="2362200"/>
          </a:xfrm>
          <a:prstGeom prst="rect">
            <a:avLst/>
          </a:prstGeom>
          <a:noFill/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/>
          <a:stretch>
            <a:fillRect/>
          </a:stretch>
        </p:blipFill>
        <p:spPr bwMode="auto">
          <a:xfrm>
            <a:off x="3962400" y="3200400"/>
            <a:ext cx="2271713" cy="1828800"/>
          </a:xfrm>
          <a:prstGeom prst="rect">
            <a:avLst/>
          </a:prstGeom>
          <a:noFill/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364038" y="28194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 err="1">
                <a:solidFill>
                  <a:srgbClr val="000000"/>
                </a:solidFill>
              </a:rPr>
              <a:t>Chú</a:t>
            </a:r>
            <a:r>
              <a:rPr lang="en-US" sz="2000" u="sng" dirty="0">
                <a:solidFill>
                  <a:srgbClr val="000000"/>
                </a:solidFill>
              </a:rPr>
              <a:t> </a:t>
            </a:r>
            <a:r>
              <a:rPr lang="en-US" sz="2000" u="sng" dirty="0" err="1">
                <a:solidFill>
                  <a:srgbClr val="000000"/>
                </a:solidFill>
              </a:rPr>
              <a:t>Giải</a:t>
            </a:r>
            <a:endParaRPr lang="en-US" sz="2000" u="sng" dirty="0">
              <a:solidFill>
                <a:srgbClr val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8600" y="457200"/>
            <a:ext cx="3352800" cy="1295400"/>
          </a:xfrm>
          <a:prstGeom prst="wedgeRoundRectCallout">
            <a:avLst>
              <a:gd name="adj1" fmla="val 37908"/>
              <a:gd name="adj2" fmla="val 6141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rgbClr val="002060"/>
                </a:solidFill>
              </a:rPr>
              <a:t>Xác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vi-VN" sz="2200" b="1" dirty="0" smtClean="0">
                <a:solidFill>
                  <a:srgbClr val="002060"/>
                </a:solidFill>
              </a:rPr>
              <a:t>định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vị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trí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200" b="1" dirty="0" err="1" smtClean="0">
                <a:solidFill>
                  <a:srgbClr val="002060"/>
                </a:solidFill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mỏ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khoáng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sản</a:t>
            </a:r>
            <a:r>
              <a:rPr lang="en-US" sz="2200" b="1" dirty="0" smtClean="0">
                <a:solidFill>
                  <a:srgbClr val="002060"/>
                </a:solidFill>
              </a:rPr>
              <a:t>.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1905000"/>
            <a:ext cx="3581400" cy="1295400"/>
          </a:xfrm>
          <a:prstGeom prst="wedgeRoundRectCallout">
            <a:avLst>
              <a:gd name="adj1" fmla="val 36310"/>
              <a:gd name="adj2" fmla="val 6496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rgbClr val="000099"/>
                </a:solidFill>
              </a:rPr>
              <a:t>Địa</a:t>
            </a:r>
            <a:r>
              <a:rPr lang="en-US" sz="2200" b="1" dirty="0" smtClean="0">
                <a:solidFill>
                  <a:srgbClr val="000099"/>
                </a:solidFill>
              </a:rPr>
              <a:t> ph</a:t>
            </a:r>
            <a:r>
              <a:rPr lang="vi-VN" sz="2200" b="1" dirty="0" smtClean="0">
                <a:solidFill>
                  <a:srgbClr val="000099"/>
                </a:solidFill>
              </a:rPr>
              <a:t>ươ</a:t>
            </a:r>
            <a:r>
              <a:rPr lang="en-US" sz="2200" b="1" dirty="0" err="1" smtClean="0">
                <a:solidFill>
                  <a:srgbClr val="000099"/>
                </a:solidFill>
              </a:rPr>
              <a:t>ng</a:t>
            </a:r>
            <a:r>
              <a:rPr lang="en-US" sz="2200" b="1" dirty="0" smtClean="0">
                <a:solidFill>
                  <a:srgbClr val="000099"/>
                </a:solidFill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</a:rPr>
              <a:t>em</a:t>
            </a:r>
            <a:r>
              <a:rPr lang="en-US" sz="2200" b="1" dirty="0" smtClean="0">
                <a:solidFill>
                  <a:srgbClr val="000099"/>
                </a:solidFill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</a:rPr>
              <a:t>có</a:t>
            </a:r>
            <a:r>
              <a:rPr lang="en-US" sz="2200" b="1" dirty="0" smtClean="0">
                <a:solidFill>
                  <a:srgbClr val="000099"/>
                </a:solidFill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</a:rPr>
              <a:t>những</a:t>
            </a:r>
            <a:r>
              <a:rPr lang="en-US" sz="2200" b="1" dirty="0" smtClean="0">
                <a:solidFill>
                  <a:srgbClr val="000099"/>
                </a:solidFill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</a:rPr>
              <a:t>loại</a:t>
            </a:r>
            <a:r>
              <a:rPr lang="en-US" sz="2200" b="1" dirty="0" smtClean="0">
                <a:solidFill>
                  <a:srgbClr val="000099"/>
                </a:solidFill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</a:rPr>
              <a:t>khoáng</a:t>
            </a:r>
            <a:r>
              <a:rPr lang="en-US" sz="2200" b="1" dirty="0" smtClean="0">
                <a:solidFill>
                  <a:srgbClr val="000099"/>
                </a:solidFill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</a:rPr>
              <a:t>sản</a:t>
            </a:r>
            <a:r>
              <a:rPr lang="en-US" sz="2200" b="1" dirty="0" smtClean="0">
                <a:solidFill>
                  <a:srgbClr val="000099"/>
                </a:solidFill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</a:rPr>
              <a:t>nào</a:t>
            </a:r>
            <a:r>
              <a:rPr lang="en-US" sz="2200" b="1" dirty="0" smtClean="0">
                <a:solidFill>
                  <a:srgbClr val="000099"/>
                </a:solidFill>
              </a:rPr>
              <a:t>?</a:t>
            </a:r>
            <a:endParaRPr lang="en-US" sz="2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8" grpId="1"/>
      <p:bldP spid="6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</a:rPr>
              <a:t> 19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52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CÁC MỎ KHOÁNG SẢN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094706" y="3847306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620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rgbClr val="000099"/>
                </a:solidFill>
              </a:rPr>
              <a:t>1. </a:t>
            </a:r>
            <a:r>
              <a:rPr lang="en-US" sz="2000" b="1" dirty="0" err="1" smtClean="0">
                <a:solidFill>
                  <a:srgbClr val="000099"/>
                </a:solidFill>
              </a:rPr>
              <a:t>Các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</a:rPr>
              <a:t>mỏ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</a:rPr>
              <a:t>khoáng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</a:rPr>
              <a:t>sản</a:t>
            </a:r>
            <a:endParaRPr lang="en-US" sz="2000" b="1" dirty="0" smtClean="0">
              <a:solidFill>
                <a:srgbClr val="000099"/>
              </a:solidFill>
            </a:endParaRPr>
          </a:p>
          <a:p>
            <a:pPr marL="457200" indent="-457200"/>
            <a:r>
              <a:rPr lang="pt-BR" sz="2000" b="1" dirty="0" smtClean="0">
                <a:solidFill>
                  <a:srgbClr val="000099"/>
                </a:solidFill>
              </a:rPr>
              <a:t>2. Các mỏ khoáng sản nội sinh và ngoại sinh</a:t>
            </a:r>
            <a:endParaRPr lang="en-US" sz="2000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pt-BR" sz="2000" dirty="0" smtClean="0"/>
              <a:t> Những </a:t>
            </a:r>
            <a:r>
              <a:rPr lang="pt-BR" sz="2000" dirty="0" smtClean="0"/>
              <a:t>nơi tập trung khoáng sản -&gt; Mỏ khoáng sản.</a:t>
            </a:r>
            <a:endParaRPr lang="en-US" sz="2000" dirty="0" smtClean="0"/>
          </a:p>
        </p:txBody>
      </p:sp>
      <p:sp>
        <p:nvSpPr>
          <p:cNvPr id="7" name="Oval Callout 6"/>
          <p:cNvSpPr/>
          <p:nvPr/>
        </p:nvSpPr>
        <p:spPr>
          <a:xfrm>
            <a:off x="5410200" y="1219200"/>
            <a:ext cx="3505200" cy="1600200"/>
          </a:xfrm>
          <a:prstGeom prst="wedgeEllipseCallout">
            <a:avLst>
              <a:gd name="adj1" fmla="val -36358"/>
              <a:gd name="adj2" fmla="val 57225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/>
              <a:t>Mỏ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khoáng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sản</a:t>
            </a:r>
            <a:r>
              <a:rPr lang="en-US" sz="2200" b="1" dirty="0" smtClean="0"/>
              <a:t> </a:t>
            </a:r>
          </a:p>
          <a:p>
            <a:pPr algn="ctr"/>
            <a:r>
              <a:rPr lang="en-US" sz="2200" b="1" dirty="0" err="1" smtClean="0"/>
              <a:t>là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gì</a:t>
            </a:r>
            <a:r>
              <a:rPr lang="en-US" sz="2200" b="1" dirty="0" smtClean="0"/>
              <a:t>?</a:t>
            </a:r>
            <a:endParaRPr lang="en-US" sz="2200" b="1" dirty="0"/>
          </a:p>
        </p:txBody>
      </p:sp>
      <p:sp>
        <p:nvSpPr>
          <p:cNvPr id="8" name="Oval Callout 7"/>
          <p:cNvSpPr/>
          <p:nvPr/>
        </p:nvSpPr>
        <p:spPr>
          <a:xfrm>
            <a:off x="5257800" y="2819400"/>
            <a:ext cx="3886200" cy="1905000"/>
          </a:xfrm>
          <a:prstGeom prst="wedgeEllipseCallout">
            <a:avLst>
              <a:gd name="adj1" fmla="val -28797"/>
              <a:gd name="adj2" fmla="val 59546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Dựa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nguồn</a:t>
            </a:r>
            <a:r>
              <a:rPr lang="en-US" sz="2200" dirty="0" smtClean="0"/>
              <a:t> </a:t>
            </a:r>
            <a:r>
              <a:rPr lang="en-US" sz="2200" dirty="0" err="1" smtClean="0"/>
              <a:t>gốc</a:t>
            </a:r>
            <a:r>
              <a:rPr lang="en-US" sz="2200" dirty="0" smtClean="0"/>
              <a:t> </a:t>
            </a:r>
            <a:r>
              <a:rPr lang="en-US" sz="2200" dirty="0" err="1" smtClean="0"/>
              <a:t>hình</a:t>
            </a:r>
            <a:r>
              <a:rPr lang="en-US" sz="2200" dirty="0" smtClean="0"/>
              <a:t> </a:t>
            </a:r>
            <a:r>
              <a:rPr lang="en-US" sz="2200" dirty="0" err="1" smtClean="0"/>
              <a:t>thành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mỏ</a:t>
            </a:r>
            <a:r>
              <a:rPr lang="en-US" sz="2200" dirty="0" smtClean="0"/>
              <a:t> </a:t>
            </a:r>
            <a:r>
              <a:rPr lang="en-US" sz="2200" dirty="0" err="1" smtClean="0"/>
              <a:t>khoáng</a:t>
            </a:r>
            <a:r>
              <a:rPr lang="en-US" sz="2200" dirty="0" smtClean="0"/>
              <a:t> </a:t>
            </a:r>
            <a:r>
              <a:rPr lang="en-US" sz="2200" dirty="0" err="1" smtClean="0"/>
              <a:t>sản</a:t>
            </a:r>
            <a:r>
              <a:rPr lang="en-US" sz="2200" dirty="0" smtClean="0"/>
              <a:t>, </a:t>
            </a:r>
            <a:r>
              <a:rPr lang="en-US" sz="2200" dirty="0" err="1" smtClean="0"/>
              <a:t>ng</a:t>
            </a:r>
            <a:r>
              <a:rPr lang="vi-VN" sz="2200" dirty="0" smtClean="0"/>
              <a:t>ười</a:t>
            </a:r>
            <a:r>
              <a:rPr lang="en-US" sz="2200" dirty="0" smtClean="0"/>
              <a:t> </a:t>
            </a:r>
            <a:r>
              <a:rPr lang="en-US" sz="2200" dirty="0" err="1" smtClean="0"/>
              <a:t>ta</a:t>
            </a:r>
            <a:r>
              <a:rPr lang="en-US" sz="2200" dirty="0" smtClean="0"/>
              <a:t> </a:t>
            </a:r>
            <a:r>
              <a:rPr lang="en-US" sz="2200" dirty="0" err="1" smtClean="0"/>
              <a:t>phân</a:t>
            </a:r>
            <a:r>
              <a:rPr lang="en-US" sz="2200" dirty="0" smtClean="0"/>
              <a:t> </a:t>
            </a:r>
            <a:r>
              <a:rPr lang="en-US" sz="2200" dirty="0" err="1" smtClean="0"/>
              <a:t>thành</a:t>
            </a:r>
            <a:r>
              <a:rPr lang="en-US" sz="2200" dirty="0" smtClean="0"/>
              <a:t> </a:t>
            </a:r>
            <a:r>
              <a:rPr lang="en-US" sz="2200" dirty="0" err="1" smtClean="0"/>
              <a:t>mấy</a:t>
            </a:r>
            <a:r>
              <a:rPr lang="en-US" sz="2200" dirty="0" smtClean="0"/>
              <a:t> </a:t>
            </a:r>
            <a:r>
              <a:rPr lang="en-US" sz="2200" dirty="0" err="1" smtClean="0"/>
              <a:t>loại</a:t>
            </a:r>
            <a:r>
              <a:rPr lang="en-US" sz="2200" dirty="0" smtClean="0"/>
              <a:t>?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09600" y="1219200"/>
            <a:ext cx="7721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1, 3, 5: 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Nghiên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cứu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đ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iểm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khoáng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sinh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2, 4, 6: 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Nghiên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cứu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đ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iểm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khoáng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ngoại</a:t>
            </a:r>
            <a:r>
              <a:rPr lang="en-US" sz="22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sinh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7575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99"/>
                </a:solidFill>
              </a:rPr>
              <a:t>Hoạt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vi-VN" sz="2400" b="1" dirty="0" smtClean="0">
                <a:solidFill>
                  <a:srgbClr val="000099"/>
                </a:solidFill>
              </a:rPr>
              <a:t>động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nhóm</a:t>
            </a:r>
            <a:endParaRPr lang="en-US" sz="2400" b="1" dirty="0">
              <a:solidFill>
                <a:srgbClr val="000099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2209800"/>
          <a:ext cx="8305800" cy="36271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7800"/>
                <a:gridCol w="3200400"/>
                <a:gridCol w="2286000"/>
                <a:gridCol w="1371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Loại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mỏ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err="1" smtClean="0"/>
                        <a:t>khoáng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sản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Đặc</a:t>
                      </a:r>
                      <a:r>
                        <a:rPr lang="en-US" sz="2000" dirty="0" smtClean="0"/>
                        <a:t> </a:t>
                      </a:r>
                      <a:r>
                        <a:rPr lang="vi-VN" sz="2000" dirty="0" smtClean="0"/>
                        <a:t>đ</a:t>
                      </a:r>
                      <a:r>
                        <a:rPr lang="en-US" sz="2000" dirty="0" err="1" smtClean="0"/>
                        <a:t>iểm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err="1" smtClean="0"/>
                        <a:t>hình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thành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Thời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gian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en-US" sz="2000" dirty="0" err="1" smtClean="0"/>
                        <a:t>hình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thành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Ví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dụ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Nội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sinh</a:t>
                      </a: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Ngoại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sinh</a:t>
                      </a: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361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361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marL="0" marR="361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05400" y="2971800"/>
            <a:ext cx="2209800" cy="2819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6195" algn="ctr"/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thời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gian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dài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hàng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vạn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hàng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triệu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năm</a:t>
            </a:r>
            <a:endParaRPr lang="en-US" sz="2000" dirty="0">
              <a:solidFill>
                <a:schemeClr val="tx1"/>
              </a:solidFill>
              <a:latin typeface=".VnTime"/>
              <a:ea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</a:rPr>
              <a:t> 19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152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CÁC MỎ KHOÁNG SẢN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981200" y="2971800"/>
            <a:ext cx="3124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6195" algn="just"/>
            <a:r>
              <a:rPr lang="pt-BR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Là các mỏ được hình thành do mắc ma, rồi được đưa lên gần mặt đất </a:t>
            </a:r>
            <a:endParaRPr lang="en-US" sz="2000" dirty="0" smtClean="0">
              <a:solidFill>
                <a:schemeClr val="tx1"/>
              </a:solidFill>
              <a:latin typeface=".VnTime"/>
              <a:ea typeface="Times New Roman"/>
              <a:cs typeface="Times New Roman"/>
            </a:endParaRPr>
          </a:p>
          <a:p>
            <a:pPr marR="36195" algn="just"/>
            <a:r>
              <a:rPr lang="pt-BR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   (do tác động nội lực).</a:t>
            </a:r>
            <a:endParaRPr lang="en-US" sz="2000" dirty="0" smtClean="0">
              <a:solidFill>
                <a:schemeClr val="tx1"/>
              </a:solidFill>
              <a:latin typeface=".VnTime"/>
              <a:ea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0" y="2971800"/>
            <a:ext cx="12954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Đồng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chì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kẽm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thiếc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vàng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bạc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...</a:t>
            </a:r>
            <a:endParaRPr lang="en-US" sz="2000" dirty="0" smtClean="0">
              <a:solidFill>
                <a:schemeClr val="tx1"/>
              </a:solidFill>
              <a:latin typeface=".VnTime"/>
              <a:ea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4572000"/>
            <a:ext cx="3124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6195" algn="ctr"/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mỏ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quá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trình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tích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tụ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vật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chất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ở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chỗ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trũng</a:t>
            </a:r>
            <a:endParaRPr lang="en-US" sz="20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R="36195" algn="ctr"/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(do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tác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động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ngoại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lực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).</a:t>
            </a:r>
            <a:endParaRPr lang="en-US" sz="2000" dirty="0" smtClean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200" y="4648200"/>
            <a:ext cx="1295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Than,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cao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lanh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đá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vôi</a:t>
            </a:r>
            <a:r>
              <a:rPr lang="en-US" sz="2000" dirty="0" smtClean="0">
                <a:solidFill>
                  <a:schemeClr val="tx1"/>
                </a:solidFill>
                <a:ea typeface="Times New Roman"/>
                <a:cs typeface="Times New Roman"/>
              </a:rPr>
              <a:t>...</a:t>
            </a:r>
            <a:endParaRPr lang="en-US" sz="2000" dirty="0" smtClean="0">
              <a:solidFill>
                <a:schemeClr val="tx1"/>
              </a:solidFill>
              <a:latin typeface=".VnTime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6" grpId="0"/>
      <p:bldP spid="8" grpId="0" animBg="1"/>
      <p:bldP spid="9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</a:rPr>
              <a:t> 19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15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CÁC MỎ KHOÁNG SẢN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094706" y="3847306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762000"/>
            <a:ext cx="5257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rgbClr val="000099"/>
                </a:solidFill>
              </a:rPr>
              <a:t>1. </a:t>
            </a:r>
            <a:r>
              <a:rPr lang="en-US" sz="2000" b="1" dirty="0" err="1" smtClean="0">
                <a:solidFill>
                  <a:srgbClr val="000099"/>
                </a:solidFill>
              </a:rPr>
              <a:t>Các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</a:rPr>
              <a:t>mỏ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</a:rPr>
              <a:t>khoáng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</a:rPr>
              <a:t>sản</a:t>
            </a:r>
            <a:endParaRPr lang="en-US" sz="2000" b="1" dirty="0" smtClean="0">
              <a:solidFill>
                <a:srgbClr val="000099"/>
              </a:solidFill>
            </a:endParaRPr>
          </a:p>
          <a:p>
            <a:pPr marL="457200" indent="-457200"/>
            <a:r>
              <a:rPr lang="pt-BR" sz="2000" b="1" dirty="0" smtClean="0">
                <a:solidFill>
                  <a:srgbClr val="000099"/>
                </a:solidFill>
              </a:rPr>
              <a:t>2. Các mỏ khoáng sản nội sinh và ngoại sinh</a:t>
            </a:r>
            <a:endParaRPr lang="en-US" sz="2000" dirty="0" smtClean="0">
              <a:solidFill>
                <a:srgbClr val="000099"/>
              </a:solidFill>
            </a:endParaRPr>
          </a:p>
          <a:p>
            <a:r>
              <a:rPr lang="pt-BR" sz="2000" dirty="0" smtClean="0"/>
              <a:t>- Những nơi tập trung khoáng sản -&gt; Mỏ khoáng sản.</a:t>
            </a:r>
            <a:endParaRPr lang="en-US" sz="20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ea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a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a typeface="Times New Roman" pitchFamily="18" charset="0"/>
                <a:cs typeface="Times New Roman" pitchFamily="18" charset="0"/>
              </a:rPr>
              <a:t>thác</a:t>
            </a: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a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a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ea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a typeface="Times New Roman" pitchFamily="18" charset="0"/>
                <a:cs typeface="Times New Roman" pitchFamily="18" charset="0"/>
              </a:rPr>
              <a:t>thác</a:t>
            </a: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+ </a:t>
            </a:r>
            <a:r>
              <a:rPr lang="en-US" sz="2000" dirty="0" err="1" smtClean="0">
                <a:ea typeface="Times New Roman" pitchFamily="18" charset="0"/>
                <a:cs typeface="Arial" pitchFamily="34" charset="0"/>
              </a:rPr>
              <a:t>Sử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ea typeface="Times New Roman" pitchFamily="18" charset="0"/>
                <a:cs typeface="Arial" pitchFamily="34" charset="0"/>
              </a:rPr>
              <a:t>dụng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ea typeface="Times New Roman" pitchFamily="18" charset="0"/>
                <a:cs typeface="Arial" pitchFamily="34" charset="0"/>
              </a:rPr>
              <a:t>tiết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ea typeface="Times New Roman" pitchFamily="18" charset="0"/>
                <a:cs typeface="Arial" pitchFamily="34" charset="0"/>
              </a:rPr>
              <a:t>kiệm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ea typeface="Times New Roman" pitchFamily="18" charset="0"/>
                <a:cs typeface="Arial" pitchFamily="34" charset="0"/>
              </a:rPr>
              <a:t>hiệu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ea typeface="Times New Roman" pitchFamily="18" charset="0"/>
                <a:cs typeface="Arial" pitchFamily="34" charset="0"/>
              </a:rPr>
              <a:t>quả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.</a:t>
            </a:r>
            <a:r>
              <a:rPr lang="en-US" sz="2000" dirty="0" smtClean="0">
                <a:cs typeface="Arial" pitchFamily="34" charset="0"/>
              </a:rPr>
              <a:t> </a:t>
            </a:r>
          </a:p>
          <a:p>
            <a:endParaRPr lang="en-US" sz="2000" dirty="0" smtClean="0"/>
          </a:p>
          <a:p>
            <a:endParaRPr lang="pt-BR" sz="2000" dirty="0" smtClean="0"/>
          </a:p>
          <a:p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051209"/>
            <a:ext cx="396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+ 90% </a:t>
            </a:r>
            <a:r>
              <a:rPr lang="en-US" sz="2000" dirty="0" err="1" smtClean="0"/>
              <a:t>mỏ</a:t>
            </a:r>
            <a:r>
              <a:rPr lang="en-US" sz="2000" dirty="0" smtClean="0"/>
              <a:t> </a:t>
            </a:r>
            <a:r>
              <a:rPr lang="en-US" sz="2000" dirty="0" err="1" smtClean="0"/>
              <a:t>sắt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 500 - 600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+ Than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 230 - 280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, 140 - 195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+ </a:t>
            </a:r>
            <a:r>
              <a:rPr lang="en-US" sz="2000" dirty="0" err="1" smtClean="0"/>
              <a:t>Dầu</a:t>
            </a:r>
            <a:r>
              <a:rPr lang="en-US" sz="2000" dirty="0" smtClean="0"/>
              <a:t> </a:t>
            </a:r>
            <a:r>
              <a:rPr lang="en-US" sz="2000" dirty="0" err="1" smtClean="0"/>
              <a:t>mỏ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chuyển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 2 - 5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562600" y="4267200"/>
            <a:ext cx="3352800" cy="1600200"/>
          </a:xfrm>
          <a:prstGeom prst="wedgeRoundRectCallout">
            <a:avLst>
              <a:gd name="adj1" fmla="val -58676"/>
              <a:gd name="adj2" fmla="val -50192"/>
              <a:gd name="adj3" fmla="val 16667"/>
            </a:avLst>
          </a:prstGeom>
          <a:solidFill>
            <a:srgbClr val="33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Cần khai thác, sử dụng và bảo vệ tài nguyên </a:t>
            </a:r>
          </a:p>
          <a:p>
            <a:pPr algn="ctr"/>
            <a:r>
              <a:rPr lang="pt-BR" sz="2000" b="1" dirty="0" smtClean="0"/>
              <a:t>khoáng sản như thế nào?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khoáng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sản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81401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657600"/>
            <a:ext cx="4191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NHOÁ CHẤ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42950"/>
            <a:ext cx="4495800" cy="2762250"/>
          </a:xfrm>
          <a:prstGeom prst="rect">
            <a:avLst/>
          </a:prstGeom>
        </p:spPr>
      </p:pic>
      <p:pic>
        <p:nvPicPr>
          <p:cNvPr id="7" name="Picture 6" descr="sxuất gang thé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685800"/>
            <a:ext cx="4140474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633</Words>
  <Application>Microsoft Office PowerPoint</Application>
  <PresentationFormat>On-screen Show (4:3)</PresentationFormat>
  <Paragraphs>126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51</cp:revision>
  <dcterms:created xsi:type="dcterms:W3CDTF">2014-12-18T07:06:47Z</dcterms:created>
  <dcterms:modified xsi:type="dcterms:W3CDTF">2014-12-19T11:06:22Z</dcterms:modified>
</cp:coreProperties>
</file>